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879" r:id="rId2"/>
    <p:sldId id="1005" r:id="rId3"/>
    <p:sldId id="880" r:id="rId4"/>
    <p:sldId id="1037" r:id="rId5"/>
    <p:sldId id="1006" r:id="rId6"/>
    <p:sldId id="1007" r:id="rId7"/>
    <p:sldId id="1008" r:id="rId8"/>
    <p:sldId id="1001" r:id="rId9"/>
    <p:sldId id="1009" r:id="rId10"/>
    <p:sldId id="1011" r:id="rId11"/>
    <p:sldId id="101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1BBC70-FD83-4A30-AD3F-4DA972BEB36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ED51-54FA-4DD7-9317-B96FFB2CC1B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244DDD3-BB2B-4287-8D9C-B803D31739C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F3C8-7A31-408A-B885-A836173B636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9E7F-45EA-4DEF-8096-5298BBDBC0F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90DFEA8-0782-4E50-9A6E-D0EA738BE0E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D8719BB-3339-424C-B561-2FBEABFA4B6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2AF2-1E7A-456A-8973-EA9AB8128A9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BB5E-BFC1-405B-9661-A378183239D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223F4-7773-48D3-9173-934E36B26C0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069CABC-A4C3-4F6B-B208-1BE7EA919B7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A3C5EC-306C-48AD-8E50-0C8E18171D7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3.png"/><Relationship Id="rId2" Type="http://schemas.openxmlformats.org/officeDocument/2006/relationships/image" Target="../media/image7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Hoch-, Tief- und Wendepunkte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de-DE" sz="2400" dirty="0" smtClean="0"/>
              <a:t>Eine der wichtigsten Fähigkeiten im Teilbereich Analysis besteht darin, die Hoch-, Tief- und Wendepunkte einer Funktion bestimmen können.</a:t>
            </a:r>
          </a:p>
          <a:p>
            <a:pPr marL="0" indent="0">
              <a:spcAft>
                <a:spcPts val="0"/>
              </a:spcAft>
              <a:buNone/>
            </a:pPr>
            <a:endParaRPr lang="de-DE" sz="8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Sie sollten wissen, wie man die Hoch-, Tief- und Wendepunkte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</a:rPr>
              <a:t>„von Hand“ berechnet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rgbClr val="000000"/>
                </a:solidFill>
              </a:rPr>
              <a:t>mit dem Taschenrechner (GTR oder </a:t>
            </a:r>
            <a:r>
              <a:rPr lang="de-DE" sz="2400" dirty="0" err="1" smtClean="0">
                <a:solidFill>
                  <a:srgbClr val="000000"/>
                </a:solidFill>
              </a:rPr>
              <a:t>Classpad</a:t>
            </a:r>
            <a:r>
              <a:rPr lang="de-DE" sz="2400" dirty="0" smtClean="0">
                <a:solidFill>
                  <a:srgbClr val="000000"/>
                </a:solidFill>
              </a:rPr>
              <a:t>) berechnet</a:t>
            </a:r>
          </a:p>
          <a:p>
            <a:pPr marL="0" indent="0">
              <a:spcAft>
                <a:spcPts val="0"/>
              </a:spcAft>
              <a:buNone/>
            </a:pPr>
            <a:endParaRPr lang="de-DE" sz="800" dirty="0" smtClean="0">
              <a:solidFill>
                <a:srgbClr val="000000"/>
              </a:solidFill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Beide Fähigkeiten werden wir wiederholen und anschließend</a:t>
            </a:r>
            <a:br>
              <a:rPr lang="de-DE" sz="2400" dirty="0" smtClean="0">
                <a:solidFill>
                  <a:srgbClr val="000000"/>
                </a:solidFill>
              </a:rPr>
            </a:br>
            <a:r>
              <a:rPr lang="de-DE" sz="2400" dirty="0" smtClean="0">
                <a:solidFill>
                  <a:srgbClr val="000000"/>
                </a:solidFill>
              </a:rPr>
              <a:t>wieder direkt zu den Abi-Aufgaben wechseln, diesmal verstärkt zu den Wahlteilen,</a:t>
            </a:r>
          </a:p>
        </p:txBody>
      </p:sp>
    </p:spTree>
    <p:extLst>
      <p:ext uri="{BB962C8B-B14F-4D97-AF65-F5344CB8AC3E}">
        <p14:creationId xmlns:p14="http://schemas.microsoft.com/office/powerpoint/2010/main" val="4659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Mit der Taste GRAPH lassen Sie sich den</a:t>
            </a:r>
            <a:br>
              <a:rPr lang="de-DE" sz="2400" dirty="0" smtClean="0"/>
            </a:br>
            <a:r>
              <a:rPr lang="de-DE" sz="2400" dirty="0" smtClean="0"/>
              <a:t>Graphen der Funktion zeichnen.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Mit den Tasten 2ND CALC (über der</a:t>
            </a:r>
            <a:br>
              <a:rPr lang="de-DE" sz="2400" dirty="0" smtClean="0"/>
            </a:br>
            <a:r>
              <a:rPr lang="de-DE" sz="2400" dirty="0" smtClean="0"/>
              <a:t>TRACE-Taste) wählen Sie z.B. </a:t>
            </a:r>
            <a:r>
              <a:rPr lang="de-DE" sz="2400" dirty="0" err="1" smtClean="0"/>
              <a:t>maximum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und drücken ENTER.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617286"/>
            <a:ext cx="1885950" cy="127635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3448794"/>
            <a:ext cx="18859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9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Mit den Pfeiltasten wählen Sie zuerst die linke,</a:t>
            </a:r>
            <a:br>
              <a:rPr lang="de-DE" sz="2400" dirty="0" smtClean="0"/>
            </a:br>
            <a:r>
              <a:rPr lang="de-DE" sz="2400" dirty="0" smtClean="0"/>
              <a:t>dann die rechte Intervallgrenze und bestätigen</a:t>
            </a:r>
            <a:br>
              <a:rPr lang="de-DE" sz="2400" dirty="0" smtClean="0"/>
            </a:br>
            <a:r>
              <a:rPr lang="de-DE" sz="2400" dirty="0" smtClean="0"/>
              <a:t>Sie jeweils mit ENTER.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Um den Berechnungsvorgang zu starten,</a:t>
            </a:r>
            <a:br>
              <a:rPr lang="de-DE" sz="2400" dirty="0" smtClean="0"/>
            </a:br>
            <a:r>
              <a:rPr lang="de-DE" sz="2400" dirty="0" smtClean="0"/>
              <a:t>tippen Sie erneut ENTER.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Der GTR zeigt nun das Maximum an</a:t>
            </a:r>
            <a:br>
              <a:rPr lang="de-DE" sz="2400" dirty="0" smtClean="0"/>
            </a:br>
            <a:r>
              <a:rPr lang="de-DE" sz="2400" dirty="0" smtClean="0"/>
              <a:t>und Sie können im Display unten die</a:t>
            </a:r>
            <a:br>
              <a:rPr lang="de-DE" sz="2400" dirty="0" smtClean="0"/>
            </a:br>
            <a:r>
              <a:rPr lang="de-DE" sz="2400" dirty="0" smtClean="0"/>
              <a:t>Koordinaten ablesen.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081" y="1628800"/>
            <a:ext cx="1901034" cy="214872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081" y="4509120"/>
            <a:ext cx="1885950" cy="1276350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6853081" y="5472383"/>
            <a:ext cx="1319319" cy="295062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3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Hoch- und Tiefpunkte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endParaRPr lang="de-DE" sz="2400" dirty="0" smtClean="0">
                  <a:solidFill>
                    <a:srgbClr val="000000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Mit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bekommt man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/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auch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Sattelpunkte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! </a:t>
                </a: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Die Bedingung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/>
                </a:r>
                <a:br>
                  <a:rPr lang="de-DE" sz="2400" dirty="0" smtClean="0">
                    <a:solidFill>
                      <a:srgbClr val="000000"/>
                    </a:solidFill>
                  </a:rPr>
                </a:br>
                <a:r>
                  <a:rPr lang="de-DE" sz="2400" dirty="0" smtClean="0">
                    <a:solidFill>
                      <a:srgbClr val="000000"/>
                    </a:solidFill>
                  </a:rPr>
                  <a:t>reicht </a:t>
                </a:r>
                <a:r>
                  <a:rPr lang="de-DE" sz="2400" dirty="0">
                    <a:solidFill>
                      <a:srgbClr val="000000"/>
                    </a:solidFill>
                  </a:rPr>
                  <a:t>alleine nicht aus!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Abgerundetes Rechteck 16"/>
              <p:cNvSpPr/>
              <p:nvPr/>
            </p:nvSpPr>
            <p:spPr>
              <a:xfrm>
                <a:off x="611559" y="1700809"/>
                <a:ext cx="4032449" cy="950652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>
                    <a:solidFill>
                      <a:schemeClr val="tx1"/>
                    </a:solidFill>
                  </a:rPr>
                  <a:t>Notwendiges </a:t>
                </a:r>
                <a:r>
                  <a:rPr lang="de-DE" sz="2400" dirty="0" smtClean="0">
                    <a:solidFill>
                      <a:schemeClr val="tx1"/>
                    </a:solidFill>
                  </a:rPr>
                  <a:t>Kriterium: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𝑓</m:t>
                      </m:r>
                      <m:r>
                        <a:rPr lang="de-DE" sz="240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Abgerundetes 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" y="1700809"/>
                <a:ext cx="4032449" cy="950652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 l="-1662" b="-256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Grafik 17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980565" y="1673425"/>
            <a:ext cx="3767899" cy="1956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788024" y="3573015"/>
            <a:ext cx="2860430" cy="244742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Abgerundetes Rechteck 20"/>
              <p:cNvSpPr/>
              <p:nvPr/>
            </p:nvSpPr>
            <p:spPr>
              <a:xfrm>
                <a:off x="611560" y="4869160"/>
                <a:ext cx="4032448" cy="86409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de-DE" sz="2400" dirty="0" smtClean="0">
                    <a:solidFill>
                      <a:schemeClr val="tx1"/>
                    </a:solidFill>
                  </a:rPr>
                  <a:t>Hinreichendes Kriterium:</a:t>
                </a:r>
                <a:endParaRPr lang="de-DE" sz="2400" b="0" i="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de-DE" sz="2400" b="0" i="0" smtClean="0">
                              <a:latin typeface="Cambria Math"/>
                            </a:rPr>
                            <m:t>′</m:t>
                          </m:r>
                          <m:r>
                            <a:rPr lang="de-DE" sz="240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 b="0" i="1" smtClean="0">
                          <a:latin typeface="Cambria Math"/>
                        </a:rPr>
                        <m:t>≠</m:t>
                      </m:r>
                      <m:r>
                        <a:rPr lang="de-DE" sz="24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21" name="Abgerundetes 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869160"/>
                <a:ext cx="4032448" cy="864096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6"/>
                <a:stretch>
                  <a:fillRect l="-1662" t="-3546" b="-851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9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Klassifizierung von Extrempunkten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de-DE" dirty="0" smtClean="0"/>
              </a:p>
              <a:p>
                <a:pPr marL="0" indent="0">
                  <a:buNone/>
                </a:pPr>
                <a:endParaRPr lang="de-DE" dirty="0" smtClean="0"/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400" dirty="0" smtClean="0"/>
                  <a:t>Andere Möglichkeit:</a:t>
                </a:r>
              </a:p>
              <a:p>
                <a:pPr marL="0" indent="0">
                  <a:buNone/>
                </a:pPr>
                <a:r>
                  <a:rPr lang="de-DE" sz="2400" dirty="0"/>
                  <a:t>Vorzeichenwechsel bei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′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von </a:t>
                </a:r>
                <a:r>
                  <a:rPr lang="de-DE" sz="2400" dirty="0"/>
                  <a:t>+ nach </a:t>
                </a:r>
                <a:r>
                  <a:rPr lang="de-DE" sz="2400" dirty="0" smtClean="0"/>
                  <a:t>–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ea typeface="OpenSymbol"/>
                  </a:rPr>
                  <a:t>⇒ 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Hochpunkt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Vorzeichenwechsel </a:t>
                </a:r>
                <a:r>
                  <a:rPr lang="de-DE" sz="2400" dirty="0"/>
                  <a:t>bei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′</m:t>
                    </m:r>
                  </m:oMath>
                </a14:m>
                <a:r>
                  <a:rPr lang="de-DE" sz="2400" dirty="0"/>
                  <a:t> von </a:t>
                </a:r>
                <a:r>
                  <a:rPr lang="de-DE" sz="2400" dirty="0" smtClean="0"/>
                  <a:t>- </a:t>
                </a:r>
                <a:r>
                  <a:rPr lang="de-DE" sz="2400" dirty="0"/>
                  <a:t>nach </a:t>
                </a:r>
                <a:r>
                  <a:rPr lang="de-DE" sz="2400" dirty="0" smtClean="0"/>
                  <a:t>+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ea typeface="OpenSymbol"/>
                  </a:rPr>
                  <a:t>⇒ 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Tiefpunkt</a:t>
                </a:r>
                <a:endParaRPr lang="de-DE" sz="2400" dirty="0">
                  <a:solidFill>
                    <a:srgbClr val="0000FF"/>
                  </a:solidFill>
                  <a:ea typeface="OpenSymbol"/>
                </a:endParaRPr>
              </a:p>
              <a:p>
                <a:pPr marL="0" lvl="0" indent="0">
                  <a:buNone/>
                </a:pPr>
                <a:endParaRPr lang="de-DE" sz="1600" dirty="0" smtClean="0">
                  <a:solidFill>
                    <a:srgbClr val="FF6633"/>
                  </a:solidFill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1619672" y="1628800"/>
                <a:ext cx="5904657" cy="100811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de-DE" sz="240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 pitchFamily="18" charset="0"/>
                            <a:ea typeface="Cambria Math" pitchFamily="18" charset="0"/>
                          </a:rPr>
                          <m:t>′</m:t>
                        </m:r>
                        <m:r>
                          <a:rPr lang="de-DE" sz="2400" b="0" i="0" smtClean="0">
                            <a:latin typeface="Cambria Math" pitchFamily="18" charset="0"/>
                            <a:ea typeface="Cambria Math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d>
                    <m:r>
                      <a:rPr lang="de-DE" sz="2400" b="0" i="0" smtClean="0">
                        <a:latin typeface="Cambria Math" pitchFamily="18" charset="0"/>
                        <a:ea typeface="Cambria Math" pitchFamily="18" charset="0"/>
                      </a:rPr>
                      <m:t>&lt;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0</m:t>
                    </m:r>
                  </m:oMath>
                </a14:m>
                <a:r>
                  <a:rPr lang="de-DE" sz="2400" dirty="0" smtClean="0"/>
                  <a:t> liefert einen Hochpunkt.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′</m:t>
                        </m:r>
                        <m:r>
                          <a:rPr lang="de-DE" sz="2400">
                            <a:latin typeface="Cambria Math" pitchFamily="18" charset="0"/>
                            <a:ea typeface="Cambria Math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d>
                    <m:r>
                      <a:rPr lang="de-DE" sz="2400" b="0" i="0" smtClean="0">
                        <a:latin typeface="Cambria Math"/>
                        <a:ea typeface="Cambria Math" pitchFamily="18" charset="0"/>
                      </a:rPr>
                      <m:t>&gt;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0</m:t>
                    </m:r>
                  </m:oMath>
                </a14:m>
                <a:r>
                  <a:rPr lang="de-DE" sz="2400" dirty="0"/>
                  <a:t> liefert einen </a:t>
                </a:r>
                <a:r>
                  <a:rPr lang="de-DE" sz="2400" dirty="0" smtClean="0"/>
                  <a:t>Tiefpunkt.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628800"/>
                <a:ext cx="5904657" cy="100811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 b="-421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24944"/>
            <a:ext cx="2736304" cy="2736304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7083227" y="4617136"/>
            <a:ext cx="36000" cy="36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/>
          <p:cNvCxnSpPr/>
          <p:nvPr/>
        </p:nvCxnSpPr>
        <p:spPr>
          <a:xfrm>
            <a:off x="6444208" y="3848100"/>
            <a:ext cx="553417" cy="827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7252131" y="3212976"/>
            <a:ext cx="632237" cy="1462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/>
          <p:cNvSpPr/>
          <p:nvPr/>
        </p:nvSpPr>
        <p:spPr>
          <a:xfrm>
            <a:off x="6504166" y="41490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–</a:t>
            </a:r>
          </a:p>
        </p:txBody>
      </p:sp>
      <p:sp>
        <p:nvSpPr>
          <p:cNvPr id="21" name="Rechteck 20"/>
          <p:cNvSpPr/>
          <p:nvPr/>
        </p:nvSpPr>
        <p:spPr>
          <a:xfrm>
            <a:off x="7452320" y="392051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22" name="Gerader Verbinder 21"/>
          <p:cNvCxnSpPr/>
          <p:nvPr/>
        </p:nvCxnSpPr>
        <p:spPr>
          <a:xfrm>
            <a:off x="6750844" y="4635136"/>
            <a:ext cx="773484" cy="4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7012734" y="456302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33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Klassifizierung von Extrempunkten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sz="800" dirty="0"/>
          </a:p>
          <a:p>
            <a:pPr marL="0" lvl="0" indent="0">
              <a:buNone/>
            </a:pPr>
            <a:r>
              <a:rPr lang="de-DE" sz="1600" dirty="0" smtClean="0">
                <a:solidFill>
                  <a:srgbClr val="FF6633"/>
                </a:solidFill>
              </a:rPr>
              <a:t>			</a:t>
            </a:r>
          </a:p>
          <a:p>
            <a:pPr marL="0" lvl="0" indent="0">
              <a:buNone/>
            </a:pPr>
            <a:endParaRPr lang="de-DE" sz="2400" dirty="0" smtClean="0">
              <a:solidFill>
                <a:srgbClr val="FF6633"/>
              </a:solidFill>
            </a:endParaRPr>
          </a:p>
          <a:p>
            <a:pPr marL="0" lvl="0" indent="0">
              <a:buNone/>
            </a:pPr>
            <a:endParaRPr lang="de-DE" sz="2400" dirty="0">
              <a:solidFill>
                <a:srgbClr val="FF6633"/>
              </a:solidFill>
            </a:endParaRPr>
          </a:p>
          <a:p>
            <a:pPr marL="0" lvl="0" indent="0">
              <a:buNone/>
            </a:pPr>
            <a:r>
              <a:rPr lang="de-DE" sz="2400" dirty="0" smtClean="0"/>
              <a:t>Bei </a:t>
            </a:r>
            <a:r>
              <a:rPr lang="de-DE" sz="2400" dirty="0"/>
              <a:t>einem Sattelpunkt findet </a:t>
            </a:r>
            <a:r>
              <a:rPr lang="de-DE" sz="2400" dirty="0" smtClean="0"/>
              <a:t>kein Vorzeichenwechsel </a:t>
            </a:r>
            <a:r>
              <a:rPr lang="de-DE" sz="2400" dirty="0"/>
              <a:t>der Steigung </a:t>
            </a:r>
            <a:r>
              <a:rPr lang="de-DE" sz="2400" dirty="0" smtClean="0"/>
              <a:t>statt</a:t>
            </a:r>
            <a:r>
              <a:rPr lang="de-DE" sz="2400" dirty="0"/>
              <a:t>!</a:t>
            </a:r>
          </a:p>
          <a:p>
            <a:pPr marL="0" indent="0">
              <a:buNone/>
            </a:pP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808325" y="1615863"/>
            <a:ext cx="3527351" cy="2482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73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Verfahren „von Hand“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Zur Bestimmung von Hoch- und Tiefpunkten gehen Sie wie folgt vor: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Löse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und erhalte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, …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Prüfe jede der oben gefundenen Lösungen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‘‘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:</a:t>
                </a:r>
              </a:p>
              <a:p>
                <a:pPr lvl="1"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100" dirty="0" smtClean="0">
                    <a:solidFill>
                      <a:srgbClr val="000000"/>
                    </a:solidFill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1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1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‘‘</m:t>
                    </m:r>
                    <m:d>
                      <m:dPr>
                        <m:ctrlPr>
                          <a:rPr lang="de-DE" sz="21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1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100" dirty="0" smtClean="0">
                    <a:solidFill>
                      <a:srgbClr val="000000"/>
                    </a:solidFill>
                  </a:rPr>
                  <a:t>, so liegt </a:t>
                </a:r>
                <a:r>
                  <a:rPr lang="de-DE" sz="2100" b="1" dirty="0" smtClean="0">
                    <a:solidFill>
                      <a:srgbClr val="FF0000"/>
                    </a:solidFill>
                  </a:rPr>
                  <a:t>kein</a:t>
                </a:r>
                <a:r>
                  <a:rPr lang="de-DE" sz="2100" dirty="0" smtClean="0">
                    <a:solidFill>
                      <a:srgbClr val="000000"/>
                    </a:solidFill>
                  </a:rPr>
                  <a:t> Extrempunkt vor.</a:t>
                </a:r>
              </a:p>
              <a:p>
                <a:pPr lvl="1"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100" dirty="0" smtClean="0">
                    <a:solidFill>
                      <a:srgbClr val="000000"/>
                    </a:solidFill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‘‘</m:t>
                    </m:r>
                    <m:d>
                      <m:dPr>
                        <m:ctrlP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1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100" dirty="0">
                    <a:solidFill>
                      <a:srgbClr val="000000"/>
                    </a:solidFill>
                  </a:rPr>
                  <a:t>, so liegt </a:t>
                </a:r>
                <a:r>
                  <a:rPr lang="de-DE" sz="2100" dirty="0" smtClean="0">
                    <a:solidFill>
                      <a:srgbClr val="000000"/>
                    </a:solidFill>
                  </a:rPr>
                  <a:t>ein Hochpunkt vor.</a:t>
                </a:r>
              </a:p>
              <a:p>
                <a:pPr lvl="1"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100" dirty="0" smtClean="0">
                    <a:solidFill>
                      <a:srgbClr val="000000"/>
                    </a:solidFill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‘‘</m:t>
                    </m:r>
                    <m:d>
                      <m:dPr>
                        <m:ctrlP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1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1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1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100" dirty="0">
                    <a:solidFill>
                      <a:srgbClr val="000000"/>
                    </a:solidFill>
                  </a:rPr>
                  <a:t>, so liegt </a:t>
                </a:r>
                <a:r>
                  <a:rPr lang="de-DE" sz="2100" dirty="0" smtClean="0">
                    <a:solidFill>
                      <a:srgbClr val="000000"/>
                    </a:solidFill>
                  </a:rPr>
                  <a:t>ein Tiefpunkt vor.</a:t>
                </a:r>
              </a:p>
              <a:p>
                <a:pPr marL="457200" indent="-457200">
                  <a:buSzPct val="100000"/>
                  <a:buFont typeface="Wingdings"/>
                  <a:buAutoNum type="arabicParenR"/>
                </a:pPr>
                <a:r>
                  <a:rPr lang="de-DE" sz="2400" dirty="0" smtClean="0">
                    <a:solidFill>
                      <a:srgbClr val="000000"/>
                    </a:solidFill>
                  </a:rPr>
                  <a:t>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-Koordinate des Hoch- oder Tiefpunktes erhalten Sie durch Einsetzen des in 1) gefundenen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-Wertes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6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0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Bestimme alle Extrempunkte der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b="1" dirty="0" smtClean="0"/>
                  <a:t>Lösung: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)=3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′′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)=6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Mit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folgt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2400" dirty="0" smtClean="0"/>
                  <a:t> bzw.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/>
                  <a:t> und damit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 =−2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Dies sind die 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Kandidaten</a:t>
                </a:r>
                <a:r>
                  <a:rPr lang="de-DE" sz="2400" dirty="0" smtClean="0"/>
                  <a:t> für unsere Extremstellen.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Ob es sich wirklich um Extremstellen handelt müssen wir mit dem zweiten Kriterium erst noch prüfen!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7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Prüfung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12&gt;0</m:t>
                    </m:r>
                  </m:oMath>
                </a14:m>
                <a:r>
                  <a:rPr lang="de-DE" sz="2200" dirty="0" smtClean="0"/>
                  <a:t>. Somit liegt bei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 smtClean="0"/>
                  <a:t> ein Tiefpunkt vor.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−12⋅2=−16 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(2|−16)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/>
                  <a:t>Prüfung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12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200" dirty="0"/>
                  <a:t>. Somit liegt bei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/>
                  <a:t> ein </a:t>
                </a:r>
                <a:r>
                  <a:rPr lang="de-DE" sz="2200" dirty="0" smtClean="0"/>
                  <a:t>Hochpunkt </a:t>
                </a:r>
                <a:r>
                  <a:rPr lang="de-DE" sz="2200" dirty="0"/>
                  <a:t>vor.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200" i="1" dirty="0">
                        <a:latin typeface="Cambria Math" panose="02040503050406030204" pitchFamily="18" charset="0"/>
                      </a:rPr>
                      <m:t>−12⋅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=1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2|1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/>
                  <a:t> </a:t>
                </a:r>
              </a:p>
              <a:p>
                <a:pPr marL="0" indent="0">
                  <a:buNone/>
                </a:pP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(2|−16)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(−2|16)</m:t>
                    </m:r>
                  </m:oMath>
                </a14:m>
                <a:r>
                  <a:rPr lang="de-DE" sz="2200" dirty="0" smtClean="0"/>
                  <a:t> sind die gesuchten Extrempunkte.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310944" y="53944"/>
                <a:ext cx="1705659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6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/>
                  <a:t> </a:t>
                </a:r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600" i="1" dirty="0">
                        <a:latin typeface="Cambria Math" panose="02040503050406030204" pitchFamily="18" charset="0"/>
                      </a:rPr>
                      <m:t> =−2</m:t>
                    </m:r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)=6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 smtClean="0"/>
              </a:p>
              <a:p>
                <a:pPr algn="r"/>
                <a:r>
                  <a:rPr lang="de-DE" sz="1600" dirty="0" smtClean="0"/>
                  <a:t> </a:t>
                </a:r>
                <a14:m>
                  <m:oMath xmlns:m="http://schemas.openxmlformats.org/officeDocument/2006/math">
                    <m:r>
                      <a:rPr lang="de-DE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de-DE" sz="1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6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600" i="1" dirty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de-DE" sz="16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sz="16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944" y="53944"/>
                <a:ext cx="1705659" cy="1077218"/>
              </a:xfrm>
              <a:prstGeom prst="rect">
                <a:avLst/>
              </a:prstGeom>
              <a:blipFill>
                <a:blip r:embed="rId3"/>
                <a:stretch>
                  <a:fillRect b="-226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rade Verbindung 6"/>
          <p:cNvSpPr/>
          <p:nvPr/>
        </p:nvSpPr>
        <p:spPr>
          <a:xfrm flipV="1">
            <a:off x="683568" y="5877272"/>
            <a:ext cx="129614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2483768" y="5877272"/>
            <a:ext cx="129614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61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rgbClr val="0066CC"/>
                </a:solidFill>
                <a:latin typeface="+mn-lt"/>
              </a:rPr>
              <a:t>Extrempunkte mit dem GTR</a:t>
            </a:r>
            <a:endParaRPr lang="de-DE" dirty="0">
              <a:latin typeface="+mn-lt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lvl="0" indent="0" hangingPunct="0"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100000"/>
              <a:buNone/>
              <a:defRPr sz="2200"/>
            </a:pPr>
            <a:r>
              <a:rPr lang="de-DE" sz="2400" dirty="0" smtClean="0">
                <a:ea typeface="F30" pitchFamily="34"/>
                <a:cs typeface="F30" pitchFamily="34"/>
              </a:rPr>
              <a:t>Über </a:t>
            </a:r>
            <a:r>
              <a:rPr lang="de-DE" sz="2400" dirty="0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2ND CALC min</a:t>
            </a:r>
            <a:r>
              <a:rPr lang="de-DE" sz="2400" dirty="0">
                <a:solidFill>
                  <a:srgbClr val="FF0000"/>
                </a:solidFill>
                <a:ea typeface="F30" pitchFamily="34"/>
                <a:cs typeface="F30" pitchFamily="34"/>
              </a:rPr>
              <a:t> </a:t>
            </a:r>
            <a:r>
              <a:rPr lang="de-DE" sz="2400" dirty="0">
                <a:ea typeface="F30" pitchFamily="34"/>
                <a:cs typeface="F30" pitchFamily="34"/>
              </a:rPr>
              <a:t>bzw. </a:t>
            </a:r>
            <a:r>
              <a:rPr lang="de-DE" sz="2400" dirty="0" smtClean="0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2ND </a:t>
            </a:r>
            <a:r>
              <a:rPr lang="de-DE" sz="2400" dirty="0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CALC </a:t>
            </a:r>
            <a:r>
              <a:rPr lang="de-DE" sz="2400" dirty="0" err="1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max</a:t>
            </a:r>
            <a:r>
              <a:rPr lang="de-DE" sz="2400" dirty="0">
                <a:ea typeface="F30" pitchFamily="34"/>
                <a:cs typeface="F30" pitchFamily="34"/>
              </a:rPr>
              <a:t> </a:t>
            </a:r>
            <a:r>
              <a:rPr lang="de-DE" sz="2400" dirty="0" smtClean="0">
                <a:ea typeface="F30" pitchFamily="34"/>
                <a:cs typeface="F30" pitchFamily="34"/>
              </a:rPr>
              <a:t>kann </a:t>
            </a:r>
            <a:r>
              <a:rPr lang="de-DE" sz="2400" dirty="0">
                <a:ea typeface="F30" pitchFamily="34"/>
                <a:cs typeface="F30" pitchFamily="34"/>
              </a:rPr>
              <a:t>man Minima </a:t>
            </a:r>
            <a:r>
              <a:rPr lang="de-DE" sz="2400" dirty="0" smtClean="0">
                <a:ea typeface="F30" pitchFamily="34"/>
                <a:cs typeface="F30" pitchFamily="34"/>
              </a:rPr>
              <a:t>bzw</a:t>
            </a:r>
            <a:r>
              <a:rPr lang="de-DE" sz="2400" dirty="0">
                <a:ea typeface="F30" pitchFamily="34"/>
                <a:cs typeface="F30" pitchFamily="34"/>
              </a:rPr>
              <a:t>. </a:t>
            </a:r>
            <a:r>
              <a:rPr lang="de-DE" sz="2400" dirty="0" smtClean="0">
                <a:ea typeface="F30" pitchFamily="34"/>
                <a:cs typeface="F30" pitchFamily="34"/>
              </a:rPr>
              <a:t>Maxima </a:t>
            </a:r>
            <a:r>
              <a:rPr lang="de-DE" sz="2400" dirty="0">
                <a:ea typeface="F30" pitchFamily="34"/>
                <a:cs typeface="F30" pitchFamily="34"/>
              </a:rPr>
              <a:t>einer </a:t>
            </a:r>
            <a:r>
              <a:rPr lang="de-DE" sz="2400" dirty="0" smtClean="0">
                <a:ea typeface="F30" pitchFamily="34"/>
                <a:cs typeface="F30" pitchFamily="34"/>
              </a:rPr>
              <a:t>Funktion bestimmen</a:t>
            </a:r>
            <a:r>
              <a:rPr lang="de-DE" sz="2400" dirty="0">
                <a:ea typeface="F30" pitchFamily="34"/>
                <a:cs typeface="F30" pitchFamily="34"/>
              </a:rPr>
              <a:t>. </a:t>
            </a:r>
            <a:endParaRPr lang="de-DE" sz="2400" dirty="0" smtClean="0">
              <a:ea typeface="F30" pitchFamily="34"/>
              <a:cs typeface="F30" pitchFamily="34"/>
            </a:endParaRPr>
          </a:p>
          <a:p>
            <a:pPr marL="0" lvl="0" indent="0" hangingPunct="0"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100000"/>
              <a:buNone/>
              <a:defRPr sz="2200"/>
            </a:pPr>
            <a:r>
              <a:rPr lang="de-DE" sz="2400" dirty="0" smtClean="0">
                <a:ea typeface="F30" pitchFamily="34"/>
                <a:cs typeface="F30" pitchFamily="34"/>
              </a:rPr>
              <a:t>Man </a:t>
            </a:r>
            <a:r>
              <a:rPr lang="de-DE" sz="2400" dirty="0">
                <a:ea typeface="F30" pitchFamily="34"/>
                <a:cs typeface="F30" pitchFamily="34"/>
              </a:rPr>
              <a:t>gibt dabei zuerst die linke, dann die </a:t>
            </a:r>
            <a:r>
              <a:rPr lang="de-DE" sz="2400" dirty="0" smtClean="0">
                <a:ea typeface="F30" pitchFamily="34"/>
                <a:cs typeface="F30" pitchFamily="34"/>
              </a:rPr>
              <a:t>rechte </a:t>
            </a:r>
            <a:r>
              <a:rPr lang="de-DE" sz="2400" dirty="0">
                <a:ea typeface="F30" pitchFamily="34"/>
                <a:cs typeface="F30" pitchFamily="34"/>
              </a:rPr>
              <a:t>Intervallgrenze an (mit den </a:t>
            </a:r>
            <a:r>
              <a:rPr lang="de-DE" sz="2400" dirty="0" smtClean="0">
                <a:ea typeface="F30" pitchFamily="34"/>
                <a:cs typeface="F30" pitchFamily="34"/>
              </a:rPr>
              <a:t>Pfeiltasten </a:t>
            </a:r>
            <a:r>
              <a:rPr lang="de-DE" sz="2400" dirty="0">
                <a:ea typeface="F30" pitchFamily="34"/>
                <a:cs typeface="F30" pitchFamily="34"/>
              </a:rPr>
              <a:t>oder durch Eingabe der x-Werte </a:t>
            </a:r>
            <a:r>
              <a:rPr lang="de-DE" sz="2400" dirty="0" smtClean="0">
                <a:ea typeface="F30" pitchFamily="34"/>
                <a:cs typeface="F30" pitchFamily="34"/>
              </a:rPr>
              <a:t/>
            </a:r>
            <a:br>
              <a:rPr lang="de-DE" sz="2400" dirty="0" smtClean="0">
                <a:ea typeface="F30" pitchFamily="34"/>
                <a:cs typeface="F30" pitchFamily="34"/>
              </a:rPr>
            </a:br>
            <a:r>
              <a:rPr lang="de-DE" sz="2400" dirty="0" smtClean="0">
                <a:ea typeface="F30" pitchFamily="34"/>
                <a:cs typeface="F30" pitchFamily="34"/>
              </a:rPr>
              <a:t>von </a:t>
            </a:r>
            <a:r>
              <a:rPr lang="de-DE" sz="2400" dirty="0">
                <a:ea typeface="F30" pitchFamily="34"/>
                <a:cs typeface="F30" pitchFamily="34"/>
              </a:rPr>
              <a:t>Hand). </a:t>
            </a:r>
            <a:endParaRPr lang="de-DE" sz="2400" dirty="0" smtClean="0">
              <a:ea typeface="F30" pitchFamily="34"/>
              <a:cs typeface="F30" pitchFamily="34"/>
            </a:endParaRPr>
          </a:p>
          <a:p>
            <a:pPr marL="0" lvl="0" indent="0" hangingPunct="0"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100000"/>
              <a:buNone/>
              <a:defRPr sz="2200"/>
            </a:pPr>
            <a:r>
              <a:rPr lang="de-DE" sz="2400" dirty="0" smtClean="0">
                <a:ea typeface="F30" pitchFamily="34"/>
                <a:cs typeface="F30" pitchFamily="34"/>
              </a:rPr>
              <a:t>Jede </a:t>
            </a:r>
            <a:r>
              <a:rPr lang="de-DE" sz="2400" dirty="0">
                <a:ea typeface="F30" pitchFamily="34"/>
                <a:cs typeface="F30" pitchFamily="34"/>
              </a:rPr>
              <a:t>Eingabe wird mit </a:t>
            </a:r>
            <a:r>
              <a:rPr lang="de-DE" sz="2400" dirty="0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ENTER</a:t>
            </a:r>
            <a:r>
              <a:rPr lang="de-DE" sz="2400" dirty="0">
                <a:ea typeface="F30" pitchFamily="34"/>
                <a:cs typeface="F30" pitchFamily="34"/>
              </a:rPr>
              <a:t> </a:t>
            </a:r>
            <a:r>
              <a:rPr lang="de-DE" sz="2400" dirty="0" smtClean="0">
                <a:ea typeface="F30" pitchFamily="34"/>
                <a:cs typeface="F30" pitchFamily="34"/>
              </a:rPr>
              <a:t/>
            </a:r>
            <a:br>
              <a:rPr lang="de-DE" sz="2400" dirty="0" smtClean="0">
                <a:ea typeface="F30" pitchFamily="34"/>
                <a:cs typeface="F30" pitchFamily="34"/>
              </a:rPr>
            </a:br>
            <a:r>
              <a:rPr lang="de-DE" sz="2400" dirty="0" smtClean="0">
                <a:ea typeface="F30" pitchFamily="34"/>
                <a:cs typeface="F30" pitchFamily="34"/>
              </a:rPr>
              <a:t>abgeschlossen</a:t>
            </a:r>
            <a:r>
              <a:rPr lang="de-DE" sz="2400" dirty="0">
                <a:ea typeface="F30" pitchFamily="34"/>
                <a:cs typeface="F30" pitchFamily="34"/>
              </a:rPr>
              <a:t>. </a:t>
            </a:r>
            <a:endParaRPr lang="de-DE" sz="2400" dirty="0" smtClean="0">
              <a:ea typeface="F30" pitchFamily="34"/>
              <a:cs typeface="F30" pitchFamily="34"/>
            </a:endParaRPr>
          </a:p>
          <a:p>
            <a:pPr marL="0" lvl="0" indent="0" hangingPunct="0"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100000"/>
              <a:buNone/>
              <a:defRPr sz="2200"/>
            </a:pPr>
            <a:r>
              <a:rPr lang="de-DE" sz="2400" dirty="0" smtClean="0">
                <a:ea typeface="F30" pitchFamily="34"/>
                <a:cs typeface="F30" pitchFamily="34"/>
              </a:rPr>
              <a:t>Ein </a:t>
            </a:r>
            <a:r>
              <a:rPr lang="de-DE" sz="2400" dirty="0">
                <a:ea typeface="F30" pitchFamily="34"/>
                <a:cs typeface="F30" pitchFamily="34"/>
              </a:rPr>
              <a:t>letztes </a:t>
            </a:r>
            <a:r>
              <a:rPr lang="de-DE" sz="2400" dirty="0">
                <a:solidFill>
                  <a:srgbClr val="FF0000"/>
                </a:solidFill>
                <a:latin typeface="Tw Cen MT Condensed" pitchFamily="34" charset="0"/>
                <a:ea typeface="F30" pitchFamily="34"/>
                <a:cs typeface="F30" pitchFamily="34"/>
              </a:rPr>
              <a:t>ENTER</a:t>
            </a:r>
            <a:r>
              <a:rPr lang="de-DE" sz="2400" dirty="0">
                <a:ea typeface="F30" pitchFamily="34"/>
                <a:cs typeface="F30" pitchFamily="34"/>
              </a:rPr>
              <a:t> </a:t>
            </a:r>
            <a:r>
              <a:rPr lang="de-DE" sz="2400" dirty="0" smtClean="0">
                <a:ea typeface="F30" pitchFamily="34"/>
                <a:cs typeface="F30" pitchFamily="34"/>
              </a:rPr>
              <a:t/>
            </a:r>
            <a:br>
              <a:rPr lang="de-DE" sz="2400" dirty="0" smtClean="0">
                <a:ea typeface="F30" pitchFamily="34"/>
                <a:cs typeface="F30" pitchFamily="34"/>
              </a:rPr>
            </a:br>
            <a:r>
              <a:rPr lang="de-DE" sz="2400" dirty="0" smtClean="0">
                <a:ea typeface="F30" pitchFamily="34"/>
                <a:cs typeface="F30" pitchFamily="34"/>
              </a:rPr>
              <a:t>startet </a:t>
            </a:r>
            <a:r>
              <a:rPr lang="de-DE" sz="2400" dirty="0">
                <a:ea typeface="F30" pitchFamily="34"/>
                <a:cs typeface="F30" pitchFamily="34"/>
              </a:rPr>
              <a:t>die </a:t>
            </a:r>
            <a:r>
              <a:rPr lang="de-DE" sz="2400" dirty="0" smtClean="0">
                <a:ea typeface="F30" pitchFamily="34"/>
                <a:cs typeface="F30" pitchFamily="34"/>
              </a:rPr>
              <a:t>Berechnung.</a:t>
            </a:r>
            <a:endParaRPr lang="de-DE" sz="2400" dirty="0">
              <a:ea typeface="F30" pitchFamily="34"/>
              <a:cs typeface="F30" pitchFamily="34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645024"/>
            <a:ext cx="3141340" cy="2076297"/>
          </a:xfrm>
          <a:prstGeom prst="rect">
            <a:avLst/>
          </a:prstGeom>
        </p:spPr>
      </p:pic>
      <p:sp>
        <p:nvSpPr>
          <p:cNvPr id="8" name="Ellipse 7"/>
          <p:cNvSpPr>
            <a:spLocks noChangeAspect="1"/>
          </p:cNvSpPr>
          <p:nvPr/>
        </p:nvSpPr>
        <p:spPr>
          <a:xfrm>
            <a:off x="6831235" y="3816199"/>
            <a:ext cx="324000" cy="324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2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 mit dem GTR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Bestimme alle Extrempunkte der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b="1" dirty="0" smtClean="0"/>
                  <a:t>Lösung: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Geben Sie über die Taste Y= im Y-Editor</a:t>
                </a:r>
                <a:br>
                  <a:rPr lang="de-DE" sz="2400" dirty="0" smtClean="0"/>
                </a:br>
                <a:r>
                  <a:rPr lang="de-DE" sz="2400" dirty="0" smtClean="0"/>
                  <a:t>bei Y</a:t>
                </a:r>
                <a:r>
                  <a:rPr lang="de-DE" sz="2400" baseline="-25000" dirty="0" smtClean="0"/>
                  <a:t>1</a:t>
                </a:r>
                <a:r>
                  <a:rPr lang="de-DE" sz="2400" dirty="0" smtClean="0"/>
                  <a:t> den Funktionsterm ein.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Über die Taste WINDOW legen Sie die</a:t>
                </a:r>
                <a:br>
                  <a:rPr lang="de-DE" sz="2400" dirty="0" smtClean="0"/>
                </a:br>
                <a:r>
                  <a:rPr lang="de-DE" sz="2400" dirty="0" smtClean="0"/>
                  <a:t>Ausschnitt des Koordinatensystems fest,</a:t>
                </a:r>
                <a:br>
                  <a:rPr lang="de-DE" sz="2400" dirty="0" smtClean="0"/>
                </a:br>
                <a:r>
                  <a:rPr lang="de-DE" sz="2400" dirty="0" smtClean="0"/>
                  <a:t>etwa wie in der Abbildung gezeigt.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2569906"/>
            <a:ext cx="1885950" cy="127635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4005064"/>
            <a:ext cx="18859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230</Words>
  <Application>Microsoft Office PowerPoint</Application>
  <PresentationFormat>Bildschirmpräsentation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23" baseType="lpstr">
      <vt:lpstr>Albany</vt:lpstr>
      <vt:lpstr>Andale Sans UI</vt:lpstr>
      <vt:lpstr>Arial</vt:lpstr>
      <vt:lpstr>Calibri</vt:lpstr>
      <vt:lpstr>Cambria Math</vt:lpstr>
      <vt:lpstr>F30</vt:lpstr>
      <vt:lpstr>OpenSymbol</vt:lpstr>
      <vt:lpstr>Tahoma</vt:lpstr>
      <vt:lpstr>Tw Cen MT Condensed</vt:lpstr>
      <vt:lpstr>Wingdings</vt:lpstr>
      <vt:lpstr>Wingdings 2</vt:lpstr>
      <vt:lpstr>Galathea</vt:lpstr>
      <vt:lpstr>Hoch-, Tief- und Wendepunkte</vt:lpstr>
      <vt:lpstr>Hoch- und Tiefpunkte</vt:lpstr>
      <vt:lpstr>Klassifizierung von Extrempunkten</vt:lpstr>
      <vt:lpstr>Klassifizierung von Extrempunkten</vt:lpstr>
      <vt:lpstr>Verfahren „von Hand“</vt:lpstr>
      <vt:lpstr>Rechenbeispiel</vt:lpstr>
      <vt:lpstr>Rechenbeispiel</vt:lpstr>
      <vt:lpstr>Extrempunkte mit dem GTR</vt:lpstr>
      <vt:lpstr>Rechenbeispiel mit dem GTR</vt:lpstr>
      <vt:lpstr>Rechenbeispiel mit dem GTR</vt:lpstr>
      <vt:lpstr>Rechenbeispiel mit dem GTR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259</cp:revision>
  <dcterms:created xsi:type="dcterms:W3CDTF">2013-03-17T05:38:34Z</dcterms:created>
  <dcterms:modified xsi:type="dcterms:W3CDTF">2018-01-25T18:11:49Z</dcterms:modified>
</cp:coreProperties>
</file>